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handoutMasterIdLst>
    <p:handoutMasterId r:id="rId28"/>
  </p:handoutMasterIdLst>
  <p:sldIdLst>
    <p:sldId id="278" r:id="rId2"/>
    <p:sldId id="264" r:id="rId3"/>
    <p:sldId id="256" r:id="rId4"/>
    <p:sldId id="257" r:id="rId5"/>
    <p:sldId id="284" r:id="rId6"/>
    <p:sldId id="285" r:id="rId7"/>
    <p:sldId id="266" r:id="rId8"/>
    <p:sldId id="258" r:id="rId9"/>
    <p:sldId id="283" r:id="rId10"/>
    <p:sldId id="286" r:id="rId11"/>
    <p:sldId id="277" r:id="rId12"/>
    <p:sldId id="262" r:id="rId13"/>
    <p:sldId id="263" r:id="rId14"/>
    <p:sldId id="260" r:id="rId15"/>
    <p:sldId id="275" r:id="rId16"/>
    <p:sldId id="261" r:id="rId17"/>
    <p:sldId id="267" r:id="rId18"/>
    <p:sldId id="269" r:id="rId19"/>
    <p:sldId id="270" r:id="rId20"/>
    <p:sldId id="271" r:id="rId21"/>
    <p:sldId id="272" r:id="rId22"/>
    <p:sldId id="276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FF00FF"/>
    <a:srgbClr val="95216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296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2CC3A-9CF1-2F40-BA76-7C1923862AD9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8AE3F-0B6B-3842-A777-8A84E4145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8331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2544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4658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441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699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2191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1838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6807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5057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792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467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B923A-341D-48D5-90B7-1DABB8B60A64}" type="datetimeFigureOut">
              <a:rPr lang="en-US" smtClean="0"/>
              <a:pPr/>
              <a:t>2/17/14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DA73B-9299-4610-9359-F4CF136C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565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mediacollege.com/video/shots/closeup.html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15664" cy="653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88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Extreme</a:t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Close Up</a:t>
            </a:r>
            <a:endParaRPr 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extre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914400"/>
            <a:ext cx="4953000" cy="4343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65700"/>
          </a:xfrm>
        </p:spPr>
        <p:txBody>
          <a:bodyPr>
            <a:noAutofit/>
          </a:bodyPr>
          <a:lstStyle/>
          <a:p>
            <a:r>
              <a:rPr lang="en-US" sz="3100" dirty="0" smtClean="0"/>
              <a:t>This shot generally magnifies an object beyond what the human eye can perceive in reality. It is an artificial shot used from dramatic effect.  </a:t>
            </a:r>
            <a:endParaRPr lang="en-US" sz="3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Cutaway </a:t>
            </a:r>
            <a:r>
              <a:rPr lang="en-US" sz="2400" dirty="0" smtClean="0">
                <a:latin typeface="+mn-lt"/>
              </a:rPr>
              <a:t>: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shot is the interruption of a continuously filmed action by inserting a view of something else</a:t>
            </a:r>
            <a:r>
              <a:rPr lang="en-US" sz="2400" dirty="0" smtClean="0">
                <a:latin typeface="+mn-lt"/>
              </a:rPr>
              <a:t>. </a:t>
            </a:r>
            <a:r>
              <a:rPr lang="en-US" sz="2400" dirty="0" smtClean="0">
                <a:latin typeface="+mn-lt"/>
              </a:rPr>
              <a:t>It is </a:t>
            </a:r>
            <a:r>
              <a:rPr lang="en-US" sz="2400" dirty="0" smtClean="0">
                <a:latin typeface="+mn-lt"/>
              </a:rPr>
              <a:t>usually followed </a:t>
            </a:r>
            <a:r>
              <a:rPr lang="en-US" sz="2400" dirty="0" smtClean="0">
                <a:latin typeface="+mn-lt"/>
              </a:rPr>
              <a:t>by a cut back to the first shot</a:t>
            </a: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p:pic>
        <p:nvPicPr>
          <p:cNvPr id="9" name="Content Placeholder 8" descr="eyeline-match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05780"/>
            <a:ext cx="9138174" cy="5052219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5622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864600" cy="664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755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FF"/>
                </a:solidFill>
              </a:rPr>
              <a:t>Over the Shoulder</a:t>
            </a:r>
            <a:endParaRPr lang="en-US" sz="3600" dirty="0">
              <a:solidFill>
                <a:srgbClr val="FF00FF"/>
              </a:solidFill>
            </a:endParaRPr>
          </a:p>
        </p:txBody>
      </p:sp>
      <p:pic>
        <p:nvPicPr>
          <p:cNvPr id="6" name="Content Placeholder 5" descr="cutcaster-photo-100471289-Over-the-Shoulder-Notebook-Comput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1" y="381000"/>
            <a:ext cx="5562600" cy="51816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This shot is framed from behind a person who is looking at the subject featured in the frame.  This shot helps to establish the position of each person and get the feeling of looking a the individual from the other’s point of view. Great for interviews. </a:t>
            </a:r>
            <a:endParaRPr lang="en-US" sz="240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36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26423"/>
            <a:ext cx="89662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730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7884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761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Low Angle </a:t>
            </a:r>
            <a:endParaRPr lang="en-US" sz="4000" dirty="0">
              <a:solidFill>
                <a:srgbClr val="FF00FF"/>
              </a:solidFill>
            </a:endParaRPr>
          </a:p>
        </p:txBody>
      </p:sp>
      <p:pic>
        <p:nvPicPr>
          <p:cNvPr id="6" name="Content Placeholder 5" descr="low angle sho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6200" y="685800"/>
            <a:ext cx="4572000" cy="525780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This angle gives the subject an increased height and sense of speeded motion.  It makes the subject seem ]powerful and may cause a sense of insecurity within the viewer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941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7764" y="58016"/>
            <a:ext cx="899160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2161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357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" y="34636"/>
            <a:ext cx="8915400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9550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679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7884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65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878840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7498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4800"/>
            <a:ext cx="8356600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99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39168" y="457200"/>
            <a:ext cx="8576232" cy="602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684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9084" y="609601"/>
            <a:ext cx="7785316" cy="57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74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504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2106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21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10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22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18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FF"/>
                </a:solidFill>
              </a:rPr>
              <a:t>Medium</a:t>
            </a:r>
            <a:br>
              <a:rPr lang="en-US" sz="4000" dirty="0" smtClean="0">
                <a:solidFill>
                  <a:srgbClr val="FF00FF"/>
                </a:solidFill>
              </a:rPr>
            </a:br>
            <a:r>
              <a:rPr lang="en-US" sz="4000" dirty="0" smtClean="0">
                <a:solidFill>
                  <a:srgbClr val="FF00FF"/>
                </a:solidFill>
              </a:rPr>
              <a:t> Shot </a:t>
            </a:r>
            <a:endParaRPr lang="en-US" sz="4000" dirty="0">
              <a:solidFill>
                <a:srgbClr val="FF00FF"/>
              </a:solidFill>
            </a:endParaRPr>
          </a:p>
        </p:txBody>
      </p:sp>
      <p:pic>
        <p:nvPicPr>
          <p:cNvPr id="5" name="Content Placeholder 4" descr="medium shot 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0" y="914400"/>
            <a:ext cx="5715000" cy="51054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Shot frames the subject from the waist up when it is desirable to see the subject’s facial expression in the context of their body language.  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763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04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90424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5368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Medium Close Up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</a:t>
            </a:r>
            <a:r>
              <a:rPr lang="en-US" i="1" dirty="0" smtClean="0">
                <a:hlinkClick r:id="rId2"/>
              </a:rPr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524000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Medium Close up is half way between a mid shot and close up.  This shot shows the face more clearly, without getting uncomfortably close.  </a:t>
            </a:r>
            <a:endParaRPr lang="en-US" sz="3200" dirty="0"/>
          </a:p>
        </p:txBody>
      </p:sp>
      <p:pic>
        <p:nvPicPr>
          <p:cNvPr id="5" name="Picture 4" descr="mc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657600"/>
            <a:ext cx="5604933" cy="289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210</Words>
  <Application>Microsoft Office PowerPoint</Application>
  <PresentationFormat>On-screen Show (4:3)</PresentationFormat>
  <Paragraphs>12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Medium  Shot </vt:lpstr>
      <vt:lpstr>Slide 7</vt:lpstr>
      <vt:lpstr>Slide 8</vt:lpstr>
      <vt:lpstr>Medium Close Up </vt:lpstr>
      <vt:lpstr>Extreme Close Up</vt:lpstr>
      <vt:lpstr>Cutaway : shot is the interruption of a continuously filmed action by inserting a view of something else. It is usually followed by a cut back to the first shot </vt:lpstr>
      <vt:lpstr>Slide 12</vt:lpstr>
      <vt:lpstr>Over the Shoulder</vt:lpstr>
      <vt:lpstr>Slide 14</vt:lpstr>
      <vt:lpstr>Slide 15</vt:lpstr>
      <vt:lpstr>Low Angle 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</dc:creator>
  <cp:lastModifiedBy>Maureen  Brittingham</cp:lastModifiedBy>
  <cp:revision>17</cp:revision>
  <cp:lastPrinted>2012-09-10T02:16:22Z</cp:lastPrinted>
  <dcterms:created xsi:type="dcterms:W3CDTF">2014-02-18T02:44:11Z</dcterms:created>
  <dcterms:modified xsi:type="dcterms:W3CDTF">2014-02-18T03:44:48Z</dcterms:modified>
</cp:coreProperties>
</file>